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Catamaran"/>
      <p:regular r:id="rId19"/>
      <p:bold r:id="rId20"/>
    </p:embeddedFont>
    <p:embeddedFont>
      <p:font typeface="Montserrat SemiBold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Montserrat Medium"/>
      <p:regular r:id="rId29"/>
      <p:bold r:id="rId30"/>
      <p:italic r:id="rId31"/>
      <p:boldItalic r:id="rId32"/>
    </p:embeddedFont>
    <p:embeddedFont>
      <p:font typeface="Livvic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tamaran-bold.fntdata"/><Relationship Id="rId22" Type="http://schemas.openxmlformats.org/officeDocument/2006/relationships/font" Target="fonts/MontserratSemiBold-bold.fntdata"/><Relationship Id="rId21" Type="http://schemas.openxmlformats.org/officeDocument/2006/relationships/font" Target="fonts/MontserratSemiBold-regular.fntdata"/><Relationship Id="rId24" Type="http://schemas.openxmlformats.org/officeDocument/2006/relationships/font" Target="fonts/MontserratSemiBold-boldItalic.fntdata"/><Relationship Id="rId23" Type="http://schemas.openxmlformats.org/officeDocument/2006/relationships/font" Target="fonts/MontserratSemiBold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italic.fntdata"/><Relationship Id="rId30" Type="http://schemas.openxmlformats.org/officeDocument/2006/relationships/font" Target="fonts/MontserratMedium-bold.fntdata"/><Relationship Id="rId11" Type="http://schemas.openxmlformats.org/officeDocument/2006/relationships/slide" Target="slides/slide6.xml"/><Relationship Id="rId33" Type="http://schemas.openxmlformats.org/officeDocument/2006/relationships/font" Target="fonts/Livvic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boldItalic.fntdata"/><Relationship Id="rId13" Type="http://schemas.openxmlformats.org/officeDocument/2006/relationships/slide" Target="slides/slide8.xml"/><Relationship Id="rId35" Type="http://schemas.openxmlformats.org/officeDocument/2006/relationships/font" Target="fonts/Livvic-italic.fntdata"/><Relationship Id="rId12" Type="http://schemas.openxmlformats.org/officeDocument/2006/relationships/slide" Target="slides/slide7.xml"/><Relationship Id="rId34" Type="http://schemas.openxmlformats.org/officeDocument/2006/relationships/font" Target="fonts/Livvic-bold.fntdata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36" Type="http://schemas.openxmlformats.org/officeDocument/2006/relationships/font" Target="fonts/Livvic-boldItalic.fntdata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19" Type="http://schemas.openxmlformats.org/officeDocument/2006/relationships/font" Target="fonts/Catamaran-regular.fntdata"/><Relationship Id="rId18" Type="http://schemas.openxmlformats.org/officeDocument/2006/relationships/font" Target="fonts/Raleway-boldItalic.fntdata"/></Relationships>
</file>

<file path=ppt/media/image1.png>
</file>

<file path=ppt/media/image10.jpg>
</file>

<file path=ppt/media/image11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4f852f0125_3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4f852f0125_3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4f17c0ae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4f17c0ae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4d8eb8353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4d8eb8353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dfdb3800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4dfdb3800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4d8eb8353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4d8eb8353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f429b24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4f429b24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4f852f0125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4f852f0125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4f852f0125_5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4f852f0125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4d8eb8353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4d8eb8353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208550" y="1577992"/>
            <a:ext cx="4487400" cy="155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208550" y="3135908"/>
            <a:ext cx="44874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4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14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5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" name="Google Shape;52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" name="Google Shape;60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" name="Google Shape;61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" name="Google Shape;74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21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76" name="Google Shape;76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7" name="Google Shape;77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81" name="Google Shape;81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3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23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5"/>
          <p:cNvSpPr txBox="1"/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1" name="Google Shape;91;p25"/>
          <p:cNvSpPr txBox="1"/>
          <p:nvPr>
            <p:ph idx="1" type="subTitle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3" type="subTitle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4" type="subTitle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6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body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096600"/>
            <a:ext cx="7713600" cy="3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2" name="Google Shape;4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68d16U1WKHgNVNtClkToYMhldhfjSjBW/view" TargetMode="External"/><Relationship Id="rId4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11.jpg"/><Relationship Id="rId5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2g8167F2vOp0l3_jJ7MRbfQu69N1hQ5y/view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6"/>
          <p:cNvPicPr preferRelativeResize="0"/>
          <p:nvPr/>
        </p:nvPicPr>
        <p:blipFill rotWithShape="1">
          <a:blip r:embed="rId3">
            <a:alphaModFix/>
          </a:blip>
          <a:srcRect b="0" l="0" r="29691" t="0"/>
          <a:stretch/>
        </p:blipFill>
        <p:spPr>
          <a:xfrm>
            <a:off x="2255575" y="0"/>
            <a:ext cx="68884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6"/>
          <p:cNvSpPr/>
          <p:nvPr/>
        </p:nvSpPr>
        <p:spPr>
          <a:xfrm rot="5400000">
            <a:off x="2557950" y="-927250"/>
            <a:ext cx="2550900" cy="6100800"/>
          </a:xfrm>
          <a:prstGeom prst="rect">
            <a:avLst/>
          </a:prstGeom>
          <a:solidFill>
            <a:srgbClr val="143143">
              <a:alpha val="76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6"/>
          <p:cNvSpPr txBox="1"/>
          <p:nvPr>
            <p:ph type="ctrTitle"/>
          </p:nvPr>
        </p:nvSpPr>
        <p:spPr>
          <a:xfrm>
            <a:off x="917150" y="1016775"/>
            <a:ext cx="4440000" cy="19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lt1"/>
                </a:solidFill>
              </a:rPr>
              <a:t>Autonomous</a:t>
            </a:r>
            <a:r>
              <a:rPr lang="en" sz="4300">
                <a:solidFill>
                  <a:schemeClr val="lt1"/>
                </a:solidFill>
              </a:rPr>
              <a:t> Parking</a:t>
            </a:r>
            <a:endParaRPr sz="43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99" name="Google Shape;99;p26"/>
          <p:cNvSpPr txBox="1"/>
          <p:nvPr/>
        </p:nvSpPr>
        <p:spPr>
          <a:xfrm>
            <a:off x="5439550" y="2900475"/>
            <a:ext cx="1256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rPr>
              <a:t>Team A6</a:t>
            </a:r>
            <a:endParaRPr b="1" sz="1700">
              <a:solidFill>
                <a:srgbClr val="F3F3F3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00" name="Google Shape;100;p26"/>
          <p:cNvSpPr/>
          <p:nvPr/>
        </p:nvSpPr>
        <p:spPr>
          <a:xfrm rot="5400000">
            <a:off x="7739825" y="1988150"/>
            <a:ext cx="2550900" cy="270000"/>
          </a:xfrm>
          <a:prstGeom prst="rect">
            <a:avLst/>
          </a:prstGeom>
          <a:solidFill>
            <a:srgbClr val="143143">
              <a:alpha val="76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7"/>
          <p:cNvSpPr txBox="1"/>
          <p:nvPr/>
        </p:nvSpPr>
        <p:spPr>
          <a:xfrm>
            <a:off x="468599" y="471825"/>
            <a:ext cx="42312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Introduction &amp; Background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6" name="Google Shape;106;p27"/>
          <p:cNvSpPr txBox="1"/>
          <p:nvPr/>
        </p:nvSpPr>
        <p:spPr>
          <a:xfrm>
            <a:off x="513600" y="1039150"/>
            <a:ext cx="6769500" cy="35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Drivers spend a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 average of 17 hrs/year searching for parking and poorly executed parking maneuvers result in a significant number of expensive repairs and insurance claims.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If executed well autonomous parking in large parking facilities can optimize space usage and reduce the ~22% of city space that parking lots occupy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But it isn’t that easy, difficulties arise due to: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Complex Motion Planning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Sensor Limitations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Unpredictable Environment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Time Constraints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 txBox="1"/>
          <p:nvPr/>
        </p:nvSpPr>
        <p:spPr>
          <a:xfrm>
            <a:off x="468600" y="471825"/>
            <a:ext cx="46548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Our Project/Forward parking algorithm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2" name="Google Shape;112;p28"/>
          <p:cNvSpPr txBox="1"/>
          <p:nvPr/>
        </p:nvSpPr>
        <p:spPr>
          <a:xfrm>
            <a:off x="609300" y="966575"/>
            <a:ext cx="6654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-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 state Finite State Machine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3" name="Google Shape;113;p28"/>
          <p:cNvPicPr preferRelativeResize="0"/>
          <p:nvPr/>
        </p:nvPicPr>
        <p:blipFill rotWithShape="1">
          <a:blip r:embed="rId3">
            <a:alphaModFix/>
          </a:blip>
          <a:srcRect b="154059" l="-48610" r="48609" t="-154060"/>
          <a:stretch/>
        </p:blipFill>
        <p:spPr>
          <a:xfrm>
            <a:off x="304800" y="304800"/>
            <a:ext cx="173355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8"/>
          <p:cNvSpPr txBox="1"/>
          <p:nvPr/>
        </p:nvSpPr>
        <p:spPr>
          <a:xfrm>
            <a:off x="545475" y="1795625"/>
            <a:ext cx="2633100" cy="14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5" name="Google Shape;11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075" y="1524000"/>
            <a:ext cx="173355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8"/>
          <p:cNvSpPr txBox="1"/>
          <p:nvPr/>
        </p:nvSpPr>
        <p:spPr>
          <a:xfrm>
            <a:off x="3126025" y="1971175"/>
            <a:ext cx="2211900" cy="14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7" name="Google Shape;11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2738" y="1515713"/>
            <a:ext cx="1876425" cy="12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8"/>
          <p:cNvSpPr txBox="1"/>
          <p:nvPr/>
        </p:nvSpPr>
        <p:spPr>
          <a:xfrm>
            <a:off x="6110300" y="2023825"/>
            <a:ext cx="307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Untitled picture.png &#10;Ink Drawings&#10;Ink Drawings&#10;Ink Drawings&#10;Ink Drawings&#10;Ink Drawings&#10;Ink Drawings&#10;Ink Drawings&#10;Ink Drawings&#10;" id="119" name="Google Shape;11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0300" y="1519238"/>
            <a:ext cx="2143125" cy="12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8"/>
          <p:cNvSpPr txBox="1"/>
          <p:nvPr/>
        </p:nvSpPr>
        <p:spPr>
          <a:xfrm>
            <a:off x="1247675" y="3515975"/>
            <a:ext cx="1733700" cy="11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1" name="Google Shape;121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23900" y="3362125"/>
            <a:ext cx="1733550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8"/>
          <p:cNvSpPr txBox="1"/>
          <p:nvPr/>
        </p:nvSpPr>
        <p:spPr>
          <a:xfrm>
            <a:off x="4969250" y="3410650"/>
            <a:ext cx="2545500" cy="13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3" name="Google Shape;123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23400" y="3391638"/>
            <a:ext cx="1733700" cy="120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8"/>
          <p:cNvSpPr txBox="1"/>
          <p:nvPr/>
        </p:nvSpPr>
        <p:spPr>
          <a:xfrm>
            <a:off x="666600" y="2865713"/>
            <a:ext cx="187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State 0: Initialization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5" name="Google Shape;125;p28"/>
          <p:cNvSpPr txBox="1"/>
          <p:nvPr/>
        </p:nvSpPr>
        <p:spPr>
          <a:xfrm>
            <a:off x="3352700" y="2892900"/>
            <a:ext cx="187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State 1: Find the spot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6" name="Google Shape;126;p28"/>
          <p:cNvSpPr txBox="1"/>
          <p:nvPr/>
        </p:nvSpPr>
        <p:spPr>
          <a:xfrm>
            <a:off x="6243628" y="2890463"/>
            <a:ext cx="22983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State 2: Spot Alignment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7" name="Google Shape;127;p28"/>
          <p:cNvSpPr txBox="1"/>
          <p:nvPr/>
        </p:nvSpPr>
        <p:spPr>
          <a:xfrm>
            <a:off x="1857750" y="4700288"/>
            <a:ext cx="187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State 3: Turning In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" name="Google Shape;128;p28"/>
          <p:cNvSpPr txBox="1"/>
          <p:nvPr/>
        </p:nvSpPr>
        <p:spPr>
          <a:xfrm>
            <a:off x="4969250" y="4721500"/>
            <a:ext cx="2211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State 4: Halt and Straight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/>
        </p:nvSpPr>
        <p:spPr>
          <a:xfrm>
            <a:off x="468600" y="471825"/>
            <a:ext cx="46548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Key Assumptions &amp; Limitations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4" name="Google Shape;134;p29"/>
          <p:cNvSpPr txBox="1"/>
          <p:nvPr/>
        </p:nvSpPr>
        <p:spPr>
          <a:xfrm>
            <a:off x="591750" y="1175550"/>
            <a:ext cx="73968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AutoNum type="arabicPeriod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car is parked to the left of the desired stall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AutoNum type="arabicPeriod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parked car in the adjacent stall is fairly centered and straight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AutoNum type="arabicPeriod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car enters the parking lane fairly straight 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Medium"/>
              <a:buAutoNum type="arabicPeriod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Wall at the end of the parking stall (imitates a wheel stop)</a:t>
            </a:r>
            <a:endParaRPr sz="17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35" name="Google Shape;135;p29"/>
          <p:cNvPicPr preferRelativeResize="0"/>
          <p:nvPr/>
        </p:nvPicPr>
        <p:blipFill rotWithShape="1">
          <a:blip r:embed="rId3">
            <a:alphaModFix/>
          </a:blip>
          <a:srcRect b="154059" l="-48610" r="48609" t="-154060"/>
          <a:stretch/>
        </p:blipFill>
        <p:spPr>
          <a:xfrm>
            <a:off x="304800" y="304800"/>
            <a:ext cx="173355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9"/>
          <p:cNvSpPr txBox="1"/>
          <p:nvPr/>
        </p:nvSpPr>
        <p:spPr>
          <a:xfrm>
            <a:off x="6110300" y="2023825"/>
            <a:ext cx="307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/>
          <p:nvPr/>
        </p:nvSpPr>
        <p:spPr>
          <a:xfrm>
            <a:off x="459526" y="453650"/>
            <a:ext cx="1667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Demo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42" name="Google Shape;142;p30" title="IMG_0849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0" y="1003000"/>
            <a:ext cx="6096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/>
        </p:nvSpPr>
        <p:spPr>
          <a:xfrm>
            <a:off x="377724" y="362775"/>
            <a:ext cx="42312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Tolerance Testing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48" name="Google Shape;148;p31"/>
          <p:cNvPicPr preferRelativeResize="0"/>
          <p:nvPr/>
        </p:nvPicPr>
        <p:blipFill rotWithShape="1">
          <a:blip r:embed="rId3">
            <a:alphaModFix/>
          </a:blip>
          <a:srcRect b="0" l="4577" r="28199" t="0"/>
          <a:stretch/>
        </p:blipFill>
        <p:spPr>
          <a:xfrm>
            <a:off x="5963064" y="1122137"/>
            <a:ext cx="3008186" cy="217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31"/>
          <p:cNvPicPr preferRelativeResize="0"/>
          <p:nvPr/>
        </p:nvPicPr>
        <p:blipFill rotWithShape="1">
          <a:blip r:embed="rId4">
            <a:alphaModFix/>
          </a:blip>
          <a:srcRect b="0" l="0" r="27588" t="0"/>
          <a:stretch/>
        </p:blipFill>
        <p:spPr>
          <a:xfrm>
            <a:off x="2835215" y="1163713"/>
            <a:ext cx="2817077" cy="2089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31"/>
          <p:cNvPicPr preferRelativeResize="0"/>
          <p:nvPr/>
        </p:nvPicPr>
        <p:blipFill rotWithShape="1">
          <a:blip r:embed="rId5">
            <a:alphaModFix/>
          </a:blip>
          <a:srcRect b="0" l="0" r="27198" t="0"/>
          <a:stretch/>
        </p:blipFill>
        <p:spPr>
          <a:xfrm>
            <a:off x="118125" y="1087977"/>
            <a:ext cx="2912362" cy="208923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1"/>
          <p:cNvSpPr txBox="1"/>
          <p:nvPr/>
        </p:nvSpPr>
        <p:spPr>
          <a:xfrm>
            <a:off x="190813" y="3235288"/>
            <a:ext cx="17886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Test 1: Lateral Offset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2" name="Google Shape;152;p31"/>
          <p:cNvSpPr txBox="1"/>
          <p:nvPr/>
        </p:nvSpPr>
        <p:spPr>
          <a:xfrm>
            <a:off x="2890300" y="3235288"/>
            <a:ext cx="2225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Test 2: </a:t>
            </a: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Longitudinal</a:t>
            </a: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Offset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3" name="Google Shape;153;p31"/>
          <p:cNvSpPr txBox="1"/>
          <p:nvPr/>
        </p:nvSpPr>
        <p:spPr>
          <a:xfrm>
            <a:off x="5882900" y="3235300"/>
            <a:ext cx="21252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Test 3: </a:t>
            </a: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Angular</a:t>
            </a: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Deviation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4" name="Google Shape;154;p31"/>
          <p:cNvSpPr txBox="1"/>
          <p:nvPr/>
        </p:nvSpPr>
        <p:spPr>
          <a:xfrm>
            <a:off x="190825" y="3542000"/>
            <a:ext cx="2523900" cy="141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Test Range: 6 inch to 10 inch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 out of 5 values resulted in successful parking within the stall.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5" name="Google Shape;155;p31"/>
          <p:cNvSpPr txBox="1"/>
          <p:nvPr/>
        </p:nvSpPr>
        <p:spPr>
          <a:xfrm>
            <a:off x="2870300" y="3586400"/>
            <a:ext cx="25239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Test Range: 3 inch to 8 inch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 out of 6 values resulted in successful parking within the stall.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6" name="Google Shape;156;p31"/>
          <p:cNvSpPr txBox="1"/>
          <p:nvPr/>
        </p:nvSpPr>
        <p:spPr>
          <a:xfrm>
            <a:off x="5882900" y="3374200"/>
            <a:ext cx="34320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Test values: 13 degrees and 17 degrees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-"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crossed the boundary line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-"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wheels touching the line.</a:t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/>
        </p:nvSpPr>
        <p:spPr>
          <a:xfrm>
            <a:off x="377725" y="362775"/>
            <a:ext cx="48033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Other Approaches and Experiments</a:t>
            </a:r>
            <a:endParaRPr sz="19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>
            <a:off x="690388" y="1148788"/>
            <a:ext cx="20076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Parallel Parking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>
            <a:off x="6256625" y="1148788"/>
            <a:ext cx="2225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Reverse Parking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>
            <a:off x="356113" y="1723413"/>
            <a:ext cx="3089700" cy="17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Utilizes LIDAR, side facing camera for detection, back camera for stopping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Equipment flexibility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Equipment shortage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Inconsistent Camera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5" name="Google Shape;165;p32"/>
          <p:cNvSpPr txBox="1"/>
          <p:nvPr/>
        </p:nvSpPr>
        <p:spPr>
          <a:xfrm>
            <a:off x="5950463" y="2287075"/>
            <a:ext cx="28374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Utilizes a similar </a:t>
            </a: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approach with a different angle, and constant stall detection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Inconsistent Edge Detection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Camera Angle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6" name="Google Shape;166;p32"/>
          <p:cNvSpPr txBox="1"/>
          <p:nvPr/>
        </p:nvSpPr>
        <p:spPr>
          <a:xfrm>
            <a:off x="3580425" y="1148788"/>
            <a:ext cx="22251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Path Planning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7" name="Google Shape;167;p32"/>
          <p:cNvSpPr txBox="1"/>
          <p:nvPr/>
        </p:nvSpPr>
        <p:spPr>
          <a:xfrm>
            <a:off x="3153288" y="2334050"/>
            <a:ext cx="28374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Sampling based planner with 2D occupancy grid with LIDAR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Long planning time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Scan angle limitation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Complex and unpredictable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/>
          <p:nvPr/>
        </p:nvSpPr>
        <p:spPr>
          <a:xfrm>
            <a:off x="377725" y="362775"/>
            <a:ext cx="57945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Other Approaches and Experiments</a:t>
            </a:r>
            <a:endParaRPr sz="19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3" name="Google Shape;173;p33"/>
          <p:cNvSpPr txBox="1"/>
          <p:nvPr/>
        </p:nvSpPr>
        <p:spPr>
          <a:xfrm>
            <a:off x="670425" y="1201800"/>
            <a:ext cx="2853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Camera only detection</a:t>
            </a:r>
            <a:endParaRPr sz="16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4" name="Google Shape;174;p33"/>
          <p:cNvSpPr txBox="1"/>
          <p:nvPr/>
        </p:nvSpPr>
        <p:spPr>
          <a:xfrm>
            <a:off x="433725" y="1509025"/>
            <a:ext cx="3089700" cy="17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Camera detect stalls using the tapes on the ground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Inconsistent Camera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False positive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Medium"/>
              <a:buChar char="-"/>
            </a:pPr>
            <a:r>
              <a:rPr lang="en"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Unreliable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75" name="Google Shape;175;p33" title="Edge Parkin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9375" y="10558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/>
        </p:nvSpPr>
        <p:spPr>
          <a:xfrm>
            <a:off x="468599" y="471825"/>
            <a:ext cx="42312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Conclusion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1" name="Google Shape;181;p34"/>
          <p:cNvSpPr txBox="1"/>
          <p:nvPr/>
        </p:nvSpPr>
        <p:spPr>
          <a:xfrm>
            <a:off x="468600" y="1348475"/>
            <a:ext cx="7728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-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Implemented a LIDAR-based forward parking system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-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Achieved high success rates across different conditions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-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Showed high level of robustness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-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Future Improvements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agram Infographics by Slidesgo">
  <a:themeElements>
    <a:clrScheme name="Simple Light">
      <a:dk1>
        <a:srgbClr val="000000"/>
      </a:dk1>
      <a:lt1>
        <a:srgbClr val="FFFFFF"/>
      </a:lt1>
      <a:dk2>
        <a:srgbClr val="D4BEE0"/>
      </a:dk2>
      <a:lt2>
        <a:srgbClr val="C1E0E4"/>
      </a:lt2>
      <a:accent1>
        <a:srgbClr val="F5DCAD"/>
      </a:accent1>
      <a:accent2>
        <a:srgbClr val="FCF7B9"/>
      </a:accent2>
      <a:accent3>
        <a:srgbClr val="E6E6E6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